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463" r:id="rId2"/>
    <p:sldId id="3358" r:id="rId3"/>
    <p:sldId id="3368" r:id="rId4"/>
    <p:sldId id="3375" r:id="rId5"/>
    <p:sldId id="3373" r:id="rId6"/>
    <p:sldId id="3376" r:id="rId7"/>
    <p:sldId id="3372" r:id="rId8"/>
    <p:sldId id="382" r:id="rId9"/>
    <p:sldId id="262" r:id="rId10"/>
    <p:sldId id="412" r:id="rId11"/>
    <p:sldId id="474" r:id="rId12"/>
    <p:sldId id="475" r:id="rId13"/>
    <p:sldId id="3371" r:id="rId14"/>
    <p:sldId id="409" r:id="rId15"/>
    <p:sldId id="3374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A729"/>
    <a:srgbClr val="A2292D"/>
    <a:srgbClr val="72011A"/>
    <a:srgbClr val="890221"/>
    <a:srgbClr val="891210"/>
    <a:srgbClr val="890D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18"/>
    <p:restoredTop sz="91701" autoAdjust="0"/>
  </p:normalViewPr>
  <p:slideViewPr>
    <p:cSldViewPr snapToGrid="0" snapToObjects="1">
      <p:cViewPr varScale="1">
        <p:scale>
          <a:sx n="117" d="100"/>
          <a:sy n="117" d="100"/>
        </p:scale>
        <p:origin x="189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41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C6CBB-9E7A-8547-9E4C-7B93693CFF4A}" type="datetimeFigureOut">
              <a:rPr lang="en-US" smtClean="0"/>
              <a:t>1/17/20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A1294-4938-F54F-8A7E-975951EB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606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C9E71-81AC-244A-97DE-752647B8F2F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808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C9E71-81AC-244A-97DE-752647B8F2F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361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A1294-4938-F54F-8A7E-975951EB18E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534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BA91-7406-F84A-BF57-28E761505DDF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481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6BF-809F-5042-9985-45E24E6CF28D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351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00C7A-E100-C64A-B0CB-E036FC9C7951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84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07566-DF3A-C846-95B3-C59A26FF7F17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02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E3B1A-75BC-584E-B6CE-868A2F065B93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0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1043B-C743-1C4B-8761-63D387490029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8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1B08-098B-8343-A11A-08ADE3D489B5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270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1D540-EAF7-3147-A9E6-76911189574B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429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C0197-2388-F746-8B14-570DAD62A868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038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C9534-BF57-9144-81A8-99BA753CB7BE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365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2131-8E93-7B4E-BC70-51CF2CC8ED97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29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998C6-9931-D642-B6F6-24E892ECA772}" type="datetime1">
              <a:rPr lang="en-US" smtClean="0"/>
              <a:t>1/17/20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258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2fa.rcc.uchicago.edu/" TargetMode="External"/><Relationship Id="rId2" Type="http://schemas.openxmlformats.org/officeDocument/2006/relationships/hyperlink" Target="https://rcc.uchicago.edu/doc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home/rajshukla" TargetMode="External"/><Relationship Id="rId2" Type="http://schemas.openxmlformats.org/officeDocument/2006/relationships/hyperlink" Target="http://www.xsede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3EFF7E1-CBC7-7B4D-8581-393A0EBFFE9A}"/>
              </a:ext>
            </a:extLst>
          </p:cNvPr>
          <p:cNvSpPr txBox="1">
            <a:spLocks/>
          </p:cNvSpPr>
          <p:nvPr/>
        </p:nvSpPr>
        <p:spPr>
          <a:xfrm>
            <a:off x="838200" y="22828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FFFF00"/>
                </a:solidFill>
              </a:rPr>
              <a:t>KICP/AA Workshop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6A6452AE-F421-3F49-932C-B14C36250254}"/>
              </a:ext>
            </a:extLst>
          </p:cNvPr>
          <p:cNvSpPr txBox="1">
            <a:spLocks/>
          </p:cNvSpPr>
          <p:nvPr/>
        </p:nvSpPr>
        <p:spPr>
          <a:xfrm>
            <a:off x="1523999" y="4038600"/>
            <a:ext cx="6918251" cy="1752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solidFill>
                  <a:schemeClr val="bg1"/>
                </a:solidFill>
              </a:rPr>
              <a:t>Session  4:  Open Discussion and Lunch</a:t>
            </a:r>
          </a:p>
          <a:p>
            <a:pPr marL="0" indent="0" algn="ctr">
              <a:buNone/>
            </a:pPr>
            <a:endParaRPr lang="en-US" sz="24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chemeClr val="bg1"/>
                </a:solidFill>
              </a:rPr>
              <a:t>12:00 PM -1:00</a:t>
            </a:r>
            <a:r>
              <a:rPr lang="en-US" sz="1600" dirty="0">
                <a:solidFill>
                  <a:schemeClr val="bg1"/>
                </a:solidFill>
                <a:sym typeface="Wingdings" pitchFamily="2" charset="2"/>
              </a:rPr>
              <a:t> PM, </a:t>
            </a:r>
            <a:r>
              <a:rPr lang="en-US" sz="1600" dirty="0">
                <a:solidFill>
                  <a:schemeClr val="bg1"/>
                </a:solidFill>
              </a:rPr>
              <a:t>ERC 576</a:t>
            </a:r>
            <a:endParaRPr lang="en-US" sz="1600" dirty="0">
              <a:solidFill>
                <a:schemeClr val="bg1"/>
              </a:solidFill>
              <a:sym typeface="Wingdings" pitchFamily="2" charset="2"/>
            </a:endParaRPr>
          </a:p>
          <a:p>
            <a:pPr marL="0" indent="0" algn="ctr">
              <a:buNone/>
            </a:pP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January 30, 2020</a:t>
            </a:r>
          </a:p>
          <a:p>
            <a:pPr marL="0" indent="0" algn="ctr"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6" name="Line 6">
            <a:extLst>
              <a:ext uri="{FF2B5EF4-FFF2-40B4-BE49-F238E27FC236}">
                <a16:creationId xmlns:a16="http://schemas.microsoft.com/office/drawing/2014/main" id="{A8D77E0E-473D-E842-980F-906A0324C702}"/>
              </a:ext>
            </a:extLst>
          </p:cNvPr>
          <p:cNvSpPr>
            <a:spLocks noChangeShapeType="1"/>
          </p:cNvSpPr>
          <p:nvPr/>
        </p:nvSpPr>
        <p:spPr bwMode="auto">
          <a:xfrm>
            <a:off x="107484" y="6388014"/>
            <a:ext cx="8929032" cy="0"/>
          </a:xfrm>
          <a:prstGeom prst="line">
            <a:avLst/>
          </a:prstGeom>
          <a:noFill/>
          <a:ln w="50800">
            <a:solidFill>
              <a:schemeClr val="bg1">
                <a:lumMod val="85000"/>
              </a:schemeClr>
            </a:solidFill>
            <a:round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813C20-BC46-664F-9A13-4A5AFBA0F7F5}"/>
              </a:ext>
            </a:extLst>
          </p:cNvPr>
          <p:cNvSpPr txBox="1"/>
          <p:nvPr/>
        </p:nvSpPr>
        <p:spPr>
          <a:xfrm>
            <a:off x="3906900" y="6509385"/>
            <a:ext cx="1935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rcc.uchicago.edu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80B15F5-1589-A94A-96A1-A6D8DA28B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518243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10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6108" y="163818"/>
            <a:ext cx="8229600" cy="7507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Workshops/Tutorials/Seminars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93E4-02CB-8D4F-8456-F135EEFE57C9}" type="slidenum">
              <a:rPr lang="en-US" smtClean="0"/>
              <a:t>10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46373" y="1470933"/>
            <a:ext cx="2393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Spring 2020 Workshops</a:t>
            </a:r>
          </a:p>
        </p:txBody>
      </p:sp>
      <p:sp>
        <p:nvSpPr>
          <p:cNvPr id="2" name="Rectangle 1"/>
          <p:cNvSpPr/>
          <p:nvPr/>
        </p:nvSpPr>
        <p:spPr>
          <a:xfrm>
            <a:off x="263083" y="833536"/>
            <a:ext cx="86756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https://rcc.uchicago.edu/support-and-services/workshops-and-training</a:t>
            </a:r>
            <a:endParaRPr lang="en-US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F2C6C95-00B8-6749-B763-2CDB026C79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722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B827387-7A44-354D-A617-6CABC0352D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1D6FE7-2188-4449-A7CA-AB78124C7B88}"/>
              </a:ext>
            </a:extLst>
          </p:cNvPr>
          <p:cNvSpPr txBox="1"/>
          <p:nvPr/>
        </p:nvSpPr>
        <p:spPr>
          <a:xfrm>
            <a:off x="839448" y="1907094"/>
            <a:ext cx="781194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en-US" dirty="0"/>
              <a:t>1/21/20: Introduction to the RCC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1/28/20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dirty="0"/>
              <a:t>Analysis of Genetic Data 1: inferring population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2/4/20: Introduction to ArcGIS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2/11/20: Intermediate ArcGIS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02/20/20: Introduction to Computer Vision in 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02/25/20: Neural Networks for Word Vectors and Word Embeddings in 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03/10/20: Performance Guidelines of Neural Network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03/17/20: Web Scraping and Text Parsing in Python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153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608BA-EB6C-9D4A-A3FC-5A86EC93C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48014-E476-F64A-B016-B1C142D11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RCC offers variety of services including high-end computing to UChicago researchers</a:t>
            </a:r>
          </a:p>
          <a:p>
            <a:r>
              <a:rPr lang="en-US" dirty="0"/>
              <a:t>The Midway ecosystem includes compute, storage, and software</a:t>
            </a:r>
          </a:p>
          <a:p>
            <a:r>
              <a:rPr lang="en-US" dirty="0"/>
              <a:t>The MidwayR ecosystem includes compute, storage, and software to process regulated data</a:t>
            </a:r>
          </a:p>
          <a:p>
            <a:r>
              <a:rPr lang="en-US" dirty="0"/>
              <a:t>Send us an email at help@rcc.uchicago.edu if you have any question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E3F9CB-DEF9-214F-8A57-A2EDD274D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3E865AB-07F8-8441-B278-22FD1DD112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722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8E5BB0-47DA-B348-AE34-339BCF199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126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27041-DF73-5844-B8D2-19874E28C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C100F-774E-1645-9FD1-1DA7C241E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Midway user guide: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2"/>
              </a:rPr>
              <a:t>https://rcc.uchicago.edu/docs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Two factor authentication: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3"/>
              </a:rPr>
              <a:t>https://2fa.rcc.uchicago.edu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Software Carpentry Linux lesson:</a:t>
            </a:r>
          </a:p>
          <a:p>
            <a:pPr marL="0" indent="0">
              <a:buNone/>
            </a:pPr>
            <a:r>
              <a:rPr lang="en-US" dirty="0"/>
              <a:t>	http://swcarpentry.github.io/shell-novice/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5444C-F76C-B045-8F74-AFB1C444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533DA5C-912E-9946-9AD7-E03CD136CA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722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F06305-F9B2-A74F-83F9-979AAB9FA6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563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13</a:t>
            </a:fld>
            <a:endParaRPr lang="en-US" dirty="0"/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9FECFEC2-4955-B442-93CD-B794B36F63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562600"/>
            <a:ext cx="64008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 sz="600" dirty="0"/>
          </a:p>
        </p:txBody>
      </p:sp>
      <p:sp>
        <p:nvSpPr>
          <p:cNvPr id="29" name="TextBox 16">
            <a:extLst>
              <a:ext uri="{FF2B5EF4-FFF2-40B4-BE49-F238E27FC236}">
                <a16:creationId xmlns:a16="http://schemas.microsoft.com/office/drawing/2014/main" id="{54DEBC23-1D5C-8D4D-A265-69CA9410FC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3113" y="2240748"/>
            <a:ext cx="2667000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FF00"/>
                </a:solidFill>
              </a:rPr>
              <a:t>A bottom–up approach to supporting  research computing</a:t>
            </a:r>
          </a:p>
        </p:txBody>
      </p:sp>
      <p:sp>
        <p:nvSpPr>
          <p:cNvPr id="30" name="Text Box 9">
            <a:extLst>
              <a:ext uri="{FF2B5EF4-FFF2-40B4-BE49-F238E27FC236}">
                <a16:creationId xmlns:a16="http://schemas.microsoft.com/office/drawing/2014/main" id="{1BCCE9FA-8F93-2549-B4AC-16E2C028AA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882" y="730624"/>
            <a:ext cx="6706931" cy="648894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9" tIns="45714" rIns="91429" bIns="45714">
            <a:spAutoFit/>
          </a:bodyPr>
          <a:lstStyle>
            <a:lvl1pPr marL="457200" indent="-457200"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320800" indent="-228600"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en-US" sz="2000" dirty="0">
                <a:solidFill>
                  <a:schemeClr val="bg1"/>
                </a:solidFill>
              </a:rPr>
              <a:t>		</a:t>
            </a:r>
            <a:r>
              <a:rPr lang="en-US" dirty="0">
                <a:solidFill>
                  <a:schemeClr val="bg1"/>
                </a:solidFill>
              </a:rPr>
              <a:t>Contact: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By email:  </a:t>
            </a:r>
            <a:r>
              <a:rPr lang="en-US" dirty="0" err="1">
                <a:solidFill>
                  <a:schemeClr val="bg1"/>
                </a:solidFill>
              </a:rPr>
              <a:t>help@rcc.uchicago.edu</a:t>
            </a:r>
            <a:endParaRPr lang="en-US" dirty="0">
              <a:solidFill>
                <a:schemeClr val="bg1"/>
              </a:solidFill>
            </a:endParaRP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Web:   </a:t>
            </a:r>
            <a:r>
              <a:rPr lang="en-US" dirty="0" err="1">
                <a:solidFill>
                  <a:schemeClr val="bg1"/>
                </a:solidFill>
              </a:rPr>
              <a:t>rcc.uchicago.edu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Phone: 773-795-2667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In person: </a:t>
            </a:r>
          </a:p>
          <a:p>
            <a:pPr lvl="4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 5607 S Drexel Avenue</a:t>
            </a:r>
          </a:p>
          <a:p>
            <a:pPr lvl="4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 Regenstein – Room 216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Workshops and Tutorials: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rcc.uchicago.edu</a:t>
            </a:r>
            <a:r>
              <a:rPr lang="en-US" dirty="0">
                <a:solidFill>
                  <a:schemeClr val="bg1"/>
                </a:solidFill>
              </a:rPr>
              <a:t>/services/</a:t>
            </a:r>
            <a:r>
              <a:rPr lang="en-US" dirty="0" err="1">
                <a:solidFill>
                  <a:schemeClr val="bg1"/>
                </a:solidFill>
              </a:rPr>
              <a:t>training.html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40000"/>
              </a:lnSpc>
              <a:spcBef>
                <a:spcPct val="25000"/>
              </a:spcBef>
            </a:pPr>
            <a:r>
              <a:rPr lang="en-US" sz="2000" dirty="0">
                <a:solidFill>
                  <a:schemeClr val="bg1"/>
                </a:solidFill>
              </a:rPr>
              <a:t>				</a:t>
            </a:r>
          </a:p>
        </p:txBody>
      </p:sp>
      <p:sp>
        <p:nvSpPr>
          <p:cNvPr id="32" name="Rectangle 8">
            <a:extLst>
              <a:ext uri="{FF2B5EF4-FFF2-40B4-BE49-F238E27FC236}">
                <a16:creationId xmlns:a16="http://schemas.microsoft.com/office/drawing/2014/main" id="{27EB5ACE-5B80-F84E-869E-98F33658A5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2812" y="396528"/>
            <a:ext cx="2203872" cy="6463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lIns="91429" tIns="45714" rIns="91429" bIns="45714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RCC Help</a:t>
            </a:r>
          </a:p>
        </p:txBody>
      </p:sp>
    </p:spTree>
    <p:extLst>
      <p:ext uri="{BB962C8B-B14F-4D97-AF65-F5344CB8AC3E}">
        <p14:creationId xmlns:p14="http://schemas.microsoft.com/office/powerpoint/2010/main" val="2157166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0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</a:rPr>
              <a:t>RCC Help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143000"/>
            <a:ext cx="9144000" cy="3165231"/>
          </a:xfrm>
          <a:prstGeom prst="rect">
            <a:avLst/>
          </a:prstGeom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849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600322" y="4475747"/>
            <a:ext cx="8229600" cy="160646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Email: help@rcc.uchicago.edu</a:t>
            </a:r>
          </a:p>
          <a:p>
            <a:pPr marL="0" lvl="1" algn="ctr">
              <a:spcBef>
                <a:spcPct val="0"/>
              </a:spcBef>
            </a:pPr>
            <a:r>
              <a:rPr lang="en-US" sz="2400" dirty="0"/>
              <a:t>Phone: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773-795-2667</a:t>
            </a:r>
          </a:p>
          <a:p>
            <a:r>
              <a:rPr lang="en-US" sz="2400" dirty="0"/>
              <a:t>Web: rcc.uchicago.edu</a:t>
            </a:r>
          </a:p>
          <a:p>
            <a:r>
              <a:rPr lang="en-US" sz="2400" dirty="0"/>
              <a:t>In person: Regenstein room 216 or  5607 S Drexel Ave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8EC7F1-1B97-2341-A3BA-A1D120B5A9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38F6EE-9A99-8D4B-8827-5D71E7FEC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19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5359"/>
            <a:ext cx="8229600" cy="33746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4400" b="1" dirty="0">
                <a:solidFill>
                  <a:srgbClr val="FFFF00"/>
                </a:solidFill>
              </a:rPr>
              <a:t>Questions?</a:t>
            </a:r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047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2C8ED2-8DC9-D748-95B8-3F0C411C1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7" y="1469279"/>
            <a:ext cx="8543925" cy="2829452"/>
          </a:xfrm>
          <a:noFill/>
        </p:spPr>
        <p:txBody>
          <a:bodyPr>
            <a:normAutofit/>
          </a:bodyPr>
          <a:lstStyle/>
          <a:p>
            <a:pPr lvl="1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XSEDE Resources and Campus Champion</a:t>
            </a:r>
          </a:p>
          <a:p>
            <a:pPr lvl="1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KICP liaison</a:t>
            </a:r>
          </a:p>
          <a:p>
            <a:pPr lvl="1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Last two cents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EBFE85E-E9C9-0D4B-8945-725650933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203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rgbClr val="FFFF00"/>
                </a:solidFill>
                <a:latin typeface="+mn-lt"/>
                <a:cs typeface="Palatino Linotype"/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769916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5359"/>
            <a:ext cx="8229600" cy="33746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4800" b="1" dirty="0">
                <a:solidFill>
                  <a:srgbClr val="FFFF00"/>
                </a:solidFill>
              </a:rPr>
              <a:t>XSEDE Resources and Campus Champion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557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58720-0DA8-6A4E-84BB-3EF5CED7F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i="1" dirty="0"/>
              <a:t>XSEDE: (</a:t>
            </a:r>
            <a:r>
              <a:rPr lang="en-US" i="1" dirty="0">
                <a:hlinkClick r:id="rId2"/>
              </a:rPr>
              <a:t>www.xsede.org</a:t>
            </a:r>
            <a:r>
              <a:rPr lang="en-US" i="1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29361-D1A3-D54E-B794-06498181D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9C1EC-B0B9-8C40-855A-BD906EA42FD7}"/>
              </a:ext>
            </a:extLst>
          </p:cNvPr>
          <p:cNvSpPr txBox="1"/>
          <p:nvPr/>
        </p:nvSpPr>
        <p:spPr>
          <a:xfrm>
            <a:off x="185057" y="1850571"/>
            <a:ext cx="453175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Resources:</a:t>
            </a:r>
          </a:p>
          <a:p>
            <a:r>
              <a:rPr lang="en-US" dirty="0"/>
              <a:t>	1. STAMPEDE 2 AND FRONTERRA AT TACC</a:t>
            </a:r>
          </a:p>
          <a:p>
            <a:r>
              <a:rPr lang="en-US" dirty="0"/>
              <a:t>         2.  BRIDGES AT PSC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Campus Champion: </a:t>
            </a:r>
          </a:p>
          <a:p>
            <a:r>
              <a:rPr lang="en-US" dirty="0"/>
              <a:t>	1: Raj Shukla at RCC</a:t>
            </a:r>
          </a:p>
          <a:p>
            <a:r>
              <a:rPr lang="en-US" dirty="0"/>
              <a:t>          emailed: </a:t>
            </a:r>
            <a:r>
              <a:rPr lang="en-US" dirty="0" err="1">
                <a:hlinkClick r:id="rId3"/>
              </a:rPr>
              <a:t>rajshukla@uchicago.edu</a:t>
            </a:r>
            <a:endParaRPr lang="en-US" dirty="0"/>
          </a:p>
          <a:p>
            <a:r>
              <a:rPr lang="en-US" dirty="0"/>
              <a:t>	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42EFD3-49EF-EB47-96D2-C8EBFE1A7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0" y="3147397"/>
            <a:ext cx="4343400" cy="209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97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5359"/>
            <a:ext cx="8229600" cy="33746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4400" b="1" dirty="0">
                <a:solidFill>
                  <a:srgbClr val="FFFF00"/>
                </a:solidFill>
              </a:rPr>
              <a:t>KICP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400" b="1" dirty="0">
                <a:solidFill>
                  <a:srgbClr val="FFFF00"/>
                </a:solidFill>
              </a:rPr>
              <a:t>liaison</a:t>
            </a:r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425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DBB69-D289-A144-9709-603FEAAFC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B373F4-CA9F-7C40-A895-1B0FB9568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292" y="982889"/>
            <a:ext cx="3127987" cy="39968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4556AF-1FA4-0745-A504-8377590495D6}"/>
              </a:ext>
            </a:extLst>
          </p:cNvPr>
          <p:cNvSpPr txBox="1"/>
          <p:nvPr/>
        </p:nvSpPr>
        <p:spPr>
          <a:xfrm>
            <a:off x="119742" y="2242457"/>
            <a:ext cx="5148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Prof. </a:t>
            </a:r>
            <a:r>
              <a:rPr lang="en-US" b="1" dirty="0" err="1"/>
              <a:t>Nickolay</a:t>
            </a:r>
            <a:r>
              <a:rPr lang="en-US" b="1" dirty="0"/>
              <a:t> Y. </a:t>
            </a:r>
            <a:r>
              <a:rPr lang="en-US" b="1" dirty="0" err="1"/>
              <a:t>Gnedin</a:t>
            </a:r>
            <a:r>
              <a:rPr lang="en-US" b="1" dirty="0"/>
              <a:t>, KICP UCHICAGO, Fermi Lab		</a:t>
            </a:r>
          </a:p>
        </p:txBody>
      </p:sp>
    </p:spTree>
    <p:extLst>
      <p:ext uri="{BB962C8B-B14F-4D97-AF65-F5344CB8AC3E}">
        <p14:creationId xmlns:p14="http://schemas.microsoft.com/office/powerpoint/2010/main" val="2335365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5359"/>
            <a:ext cx="8229600" cy="33746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4800" b="1" dirty="0">
                <a:solidFill>
                  <a:srgbClr val="FFFF00"/>
                </a:solidFill>
              </a:rPr>
              <a:t>Last two cents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628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4-09-28 at 5.26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341" y="2746777"/>
            <a:ext cx="1940101" cy="16461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559" y="144243"/>
            <a:ext cx="8229600" cy="725926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C00000"/>
                </a:solidFill>
                <a:cs typeface="Palatino Linotype"/>
              </a:rPr>
              <a:t>RCC Advanced Technical Support</a:t>
            </a:r>
          </a:p>
        </p:txBody>
      </p:sp>
      <p:pic>
        <p:nvPicPr>
          <p:cNvPr id="9" name="Picture 8" descr="Screen shot 2014-10-01 at 9.56.3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642" y="1198654"/>
            <a:ext cx="1701800" cy="1918867"/>
          </a:xfrm>
          <a:prstGeom prst="rect">
            <a:avLst/>
          </a:prstGeom>
        </p:spPr>
      </p:pic>
      <p:pic>
        <p:nvPicPr>
          <p:cNvPr id="10" name="Picture 9" descr="Screen shot 2014-09-28 at 5.30.1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059" y="1782854"/>
            <a:ext cx="1560281" cy="1589872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95377" y="5157299"/>
            <a:ext cx="8353243" cy="884947"/>
          </a:xfr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900" dirty="0"/>
              <a:t>RCC defines </a:t>
            </a:r>
            <a:r>
              <a:rPr lang="en-US" sz="1900" b="1" dirty="0"/>
              <a:t>Computational Scientists</a:t>
            </a:r>
            <a:r>
              <a:rPr lang="en-US" sz="1900" dirty="0"/>
              <a:t> as RCC staff experienced in both primary research as well as computing and visualization techniques relevant to their field of expertise.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3559" y="1098200"/>
            <a:ext cx="559734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/>
              <a:t>Parallelization of serial codes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AI – Machine and Deep Learning 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Code development and optimization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/>
              <a:t>E.g.: RCC consultants achieved up to 1300 times speed up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Software development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Application software development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Grant support</a:t>
            </a: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849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93E4-02CB-8D4F-8456-F135EEFE57C9}" type="slidenum">
              <a:rPr lang="en-US" smtClean="0"/>
              <a:t>8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A52328-2602-194B-8650-71ADE68C10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80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hoto 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428435" y="3699754"/>
            <a:ext cx="3581400" cy="26749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722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856" y="500177"/>
            <a:ext cx="8995144" cy="838200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0000FF"/>
                </a:solidFill>
                <a:latin typeface="+mn-lt"/>
                <a:cs typeface="Palatino Linotype"/>
              </a:rPr>
              <a:t>Workshops, Tutorials and Advanced Training  </a:t>
            </a:r>
            <a:br>
              <a:rPr lang="en-US" sz="4000" b="1" dirty="0">
                <a:solidFill>
                  <a:srgbClr val="0000FF"/>
                </a:solidFill>
                <a:latin typeface="Palatino Linotype"/>
                <a:cs typeface="Palatino Linotype"/>
              </a:rPr>
            </a:br>
            <a:endParaRPr lang="en-US" sz="4000" b="1" dirty="0">
              <a:solidFill>
                <a:srgbClr val="0000FF"/>
              </a:solidFill>
              <a:latin typeface="Palatino Linotype"/>
              <a:cs typeface="Palatino Linotype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695" y="1406651"/>
            <a:ext cx="5331730" cy="4807723"/>
          </a:xfrm>
        </p:spPr>
        <p:txBody>
          <a:bodyPr>
            <a:normAutofit/>
          </a:bodyPr>
          <a:lstStyle/>
          <a:p>
            <a:r>
              <a:rPr lang="en-US" sz="3600" dirty="0"/>
              <a:t>Scheduled throughout the year</a:t>
            </a:r>
          </a:p>
          <a:p>
            <a:r>
              <a:rPr lang="en-US" sz="3600" dirty="0"/>
              <a:t>Invite software vendors</a:t>
            </a:r>
          </a:p>
          <a:p>
            <a:r>
              <a:rPr lang="en-US" sz="3600" dirty="0"/>
              <a:t>One on one </a:t>
            </a:r>
          </a:p>
          <a:p>
            <a:r>
              <a:rPr lang="en-US" sz="3600" dirty="0"/>
              <a:t>Hackathons</a:t>
            </a:r>
          </a:p>
          <a:p>
            <a:r>
              <a:rPr lang="en-US" sz="3600" dirty="0"/>
              <a:t>Boot camps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537" y="1024263"/>
            <a:ext cx="3566880" cy="26758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9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CC2D5B-3BDF-2745-99E1-F728A102B9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110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21065</TotalTime>
  <Words>498</Words>
  <Application>Microsoft Macintosh PowerPoint</Application>
  <PresentationFormat>On-screen Show (4:3)</PresentationFormat>
  <Paragraphs>117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Palatino Linotype</vt:lpstr>
      <vt:lpstr>Office Theme</vt:lpstr>
      <vt:lpstr>PowerPoint Presentation</vt:lpstr>
      <vt:lpstr>Overview</vt:lpstr>
      <vt:lpstr>PowerPoint Presentation</vt:lpstr>
      <vt:lpstr>XSEDE: (www.xsede.org)</vt:lpstr>
      <vt:lpstr>PowerPoint Presentation</vt:lpstr>
      <vt:lpstr>PowerPoint Presentation</vt:lpstr>
      <vt:lpstr>PowerPoint Presentation</vt:lpstr>
      <vt:lpstr>RCC Advanced Technical Support</vt:lpstr>
      <vt:lpstr>Workshops, Tutorials and Advanced Training   </vt:lpstr>
      <vt:lpstr>PowerPoint Presentation</vt:lpstr>
      <vt:lpstr>Conclusion</vt:lpstr>
      <vt:lpstr>References</vt:lpstr>
      <vt:lpstr>PowerPoint Presentation</vt:lpstr>
      <vt:lpstr>RCC Help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the Research Computing Center</dc:title>
  <dc:creator>Hakizumwami Runesha</dc:creator>
  <cp:lastModifiedBy>Khemraj Shukla</cp:lastModifiedBy>
  <cp:revision>307</cp:revision>
  <cp:lastPrinted>2019-10-15T18:29:41Z</cp:lastPrinted>
  <dcterms:created xsi:type="dcterms:W3CDTF">2012-07-22T03:59:15Z</dcterms:created>
  <dcterms:modified xsi:type="dcterms:W3CDTF">2020-01-17T20:58:53Z</dcterms:modified>
</cp:coreProperties>
</file>

<file path=docProps/thumbnail.jpeg>
</file>